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8FFE286-10A8-4894-953A-CB790DD244C7}">
  <a:tblStyle styleId="{F8FFE286-10A8-4894-953A-CB790DD244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a578af0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a578af0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05d84e666_2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05d84e666_2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6fa578af0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6fa578af0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05d84e66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05d84e66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e05d84e666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e05d84e66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05d84e666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05d84e666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05d84e666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05d84e666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a017a30d6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da017a30d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e05d84e666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e05d84e666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05d84e66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05d84e66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0650" y="0"/>
            <a:ext cx="6116250" cy="1076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03425" y="1076850"/>
            <a:ext cx="8459100" cy="3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C921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atividades contidas </a:t>
            </a:r>
            <a:r>
              <a:rPr lang="pt-BR" sz="1300">
                <a:solidFill>
                  <a:srgbClr val="C921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neste</a:t>
            </a:r>
            <a:r>
              <a:rPr lang="pt-BR" sz="1300">
                <a:solidFill>
                  <a:srgbClr val="C921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roteiro devem ser entregues de maneira presencial ou digital até a </a:t>
            </a:r>
            <a:r>
              <a:rPr b="1" lang="pt-BR" sz="1500">
                <a:solidFill>
                  <a:srgbClr val="C9211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limite de 02/07</a:t>
            </a:r>
            <a:endParaRPr sz="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Professores: Alexandre Roma e Mauro Coutinho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Disciplina: Filosofia com(s)ciência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Público alvo: 2ºB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Conteúdo: Sob a luz de novas ideias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Habilidade: 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marR="370199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Compreender o contexto histórico cultural da chegada da eletricidade e suas implicações na sociedade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Período: </a:t>
            </a: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 21/06 à 02/07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Quantidade de aulas: 2 aulas semanais, 4 aulas no total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/>
          <p:nvPr/>
        </p:nvSpPr>
        <p:spPr>
          <a:xfrm>
            <a:off x="411675" y="1077500"/>
            <a:ext cx="1749300" cy="1780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Ciência normal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Geocentrismo: A Terra é o centro do universo. Tudo gira nos seus arredores. A ordem dos planetas em sua órbitas circulares é Terra. Lua, Mercúrio. Sol, Vênus ...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3327075" y="93725"/>
            <a:ext cx="1920600" cy="16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2. Anomalia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Alguns corpos as vezes parecem mais próximos e outras vezes mais afastados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6226375" y="1155500"/>
            <a:ext cx="1986000" cy="1624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3. Crise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As contas de Coopérnico apontam para uma movimentação de outros planetas ao redor do sol; Heliocentrismo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5455850" y="3290225"/>
            <a:ext cx="2073000" cy="1686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4. Revolução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Galileu observa as luas de Júpiter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São mapeadas as distâncias Terra-sol e Terra-Marte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São consolidadas matematicamente órbitas elípticas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2061550" y="3321425"/>
            <a:ext cx="1986000" cy="16869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5. Novo paradigma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O sol se move e está no centro do sistema solar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A gravidade é o que gera atração entre os planetas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Todos os corpos no do nosso sistema circndam o objeto mais massivo, o Sol.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1015575" y="239475"/>
            <a:ext cx="1615800" cy="572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/>
          <p:nvPr/>
        </p:nvSpPr>
        <p:spPr>
          <a:xfrm rot="5400000">
            <a:off x="6568075" y="-199650"/>
            <a:ext cx="645600" cy="1752900"/>
          </a:xfrm>
          <a:prstGeom prst="bentArrow">
            <a:avLst>
              <a:gd fmla="val 25000" name="adj1"/>
              <a:gd fmla="val 25138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2"/>
          <p:cNvSpPr/>
          <p:nvPr/>
        </p:nvSpPr>
        <p:spPr>
          <a:xfrm rot="10800000">
            <a:off x="7629250" y="3038325"/>
            <a:ext cx="645600" cy="1511700"/>
          </a:xfrm>
          <a:prstGeom prst="bentArrow">
            <a:avLst>
              <a:gd fmla="val 25000" name="adj1"/>
              <a:gd fmla="val 25138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/>
          <p:nvPr/>
        </p:nvSpPr>
        <p:spPr>
          <a:xfrm rot="-5400000">
            <a:off x="850375" y="3397775"/>
            <a:ext cx="645600" cy="1534200"/>
          </a:xfrm>
          <a:prstGeom prst="bentArrow">
            <a:avLst>
              <a:gd fmla="val 25000" name="adj1"/>
              <a:gd fmla="val 26609" name="adj2"/>
              <a:gd fmla="val 25000" name="adj3"/>
              <a:gd fmla="val 4679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4293588" y="4144125"/>
            <a:ext cx="916200" cy="385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2"/>
          <p:cNvSpPr txBox="1"/>
          <p:nvPr/>
        </p:nvSpPr>
        <p:spPr>
          <a:xfrm>
            <a:off x="2280225" y="1936025"/>
            <a:ext cx="3946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latin typeface="Impact"/>
                <a:ea typeface="Impact"/>
                <a:cs typeface="Impact"/>
                <a:sym typeface="Impact"/>
              </a:rPr>
              <a:t>Exemplo: Movimento dos planetas (Revolução Coopernicana)</a:t>
            </a:r>
            <a:endParaRPr sz="24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4"/>
          <p:cNvGraphicFramePr/>
          <p:nvPr/>
        </p:nvGraphicFramePr>
        <p:xfrm>
          <a:off x="183950" y="69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{F8FFE286-10A8-4894-953A-CB790DD244C7}</a:tableStyleId>
              </a:tblPr>
              <a:tblGrid>
                <a:gridCol w="8869950"/>
              </a:tblGrid>
              <a:tr h="328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RECURSOS/ METODOLOGIA/ ESTRATÉGIAS</a:t>
                      </a:r>
                      <a:endParaRPr b="1"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7402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Gravação de videoaulas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Reuniões online via Google Meet nas sextas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Busca de informações complementares via navegação web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Estabelecimento de relações entre a física e o cotidiano do aluno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26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AVALIAÇÃO</a:t>
                      </a:r>
                      <a:endParaRPr b="1"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8876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Entrega de atividades do plano até a data proposta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Engajamento do aluno na disciplina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Participação do aluno online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Reconhecimento da aplicabilidade da física no dia a dia</a:t>
                      </a:r>
                      <a:endParaRPr sz="1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4318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REFERÊNCIAS BIBLIOGRÁFICAS</a:t>
                      </a:r>
                      <a:endParaRPr b="1"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  <a:tr h="13314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 Faz escola - Ciências da Natureza - 3º ano– 2º bimestre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 Faz escola - Ciências Humanas - 2º ano– 1º bimestre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Matriz de habilidades essenciais (2020/2021)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Física Conceitual 12ºedicão – Paul G. Hewitt (2015)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3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GOMES, Maria Laura Magalhães. Quatro visões iluministas sobre a educação matemática: Diderot, D'Alembert, Condillac, e Condorcet. 2003. 291 f. Tese (Doutorado) - Unicamp, Campinas, 2003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DIDEROT, Denis; D'ALEMBERT, Jean. </a:t>
                      </a:r>
                      <a:r>
                        <a:rPr b="1" lang="pt-B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Enciclopédia, ou, Dicionário raciocinado das ciências, das artes e dos ofícios: discurso preliminar e outros textos</a:t>
                      </a:r>
                      <a:r>
                        <a:rPr lang="pt-B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. São Paulo: Fundação Para O Desenvolvimento da Unesp, 1989. </a:t>
                      </a:r>
                      <a:endParaRPr sz="13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413900" y="1838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FALSIFICACIONISMO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“Todos os cisnes são brancos”, independente de quantas observações eu efetue, tenho sempre o mesmo resultado, pela via indutivista.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  </a:t>
            </a:r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675" y="1884825"/>
            <a:ext cx="4124324" cy="258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FALSIFICACIONISMO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Até que: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Uma única amostra, derruba a teoria!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É por isso que para Popper o conhecimento é apenas provisório.</a:t>
            </a:r>
            <a:endParaRPr/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9925" y="1017725"/>
            <a:ext cx="3708675" cy="247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FALSIFICACIONISMO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“Verdade” para Popper é acuidade ou precisão.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“O problema ‘O que vem antes, a hipótese (H) ou a observação (O)?’ é um problema que admite solução--- exatamente como o problema ‘O que vem antes, a galinha (H) ou o ovo (O)?’. A resposta para esta última questão seria: ‘Um outro tipo de ovo’; para a primeira: ‘Um outro tipo de hipótese.’[...]”</a:t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575" y="3353675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FALSIFICACIONISMO</a:t>
            </a:r>
            <a:endParaRPr/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Popper caracterizou o padrão subjacente desse desenvolvimento contínuo usando a fórmula:</a:t>
            </a:r>
            <a:endParaRPr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pt-BR"/>
              <a:t>P1 &gt;&gt; TS &gt;&gt; EE &gt;&gt; P2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/>
              <a:t>em que P1 é o problema inicial, TS é a solução proposta, EE o processo de eliminação de erro, aplicado à solução provisória, e P2 a situação resultante, com seus novos problemas.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167775" y="235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pt-BR" sz="4120">
                <a:solidFill>
                  <a:srgbClr val="B45F0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Trabalho de conclusão do curso</a:t>
            </a:r>
            <a:endParaRPr b="1" sz="4120">
              <a:solidFill>
                <a:srgbClr val="B45F0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407250" y="1495850"/>
            <a:ext cx="8520600" cy="454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132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Font typeface="Times New Roman"/>
              <a:buAutoNum type="arabicPeriod"/>
            </a:pPr>
            <a:r>
              <a:rPr lang="pt-BR" sz="290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Busque uma teoria científica e a classifique segundo o esquema apresentado no próximo slide</a:t>
            </a:r>
            <a:endParaRPr sz="290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3262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8"/>
              <a:buFont typeface="Times New Roman"/>
              <a:buAutoNum type="arabicPeriod"/>
            </a:pPr>
            <a:r>
              <a:rPr lang="pt-BR" sz="290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Grave uma apresentação de no máximo cinco minutos explicando o esquema elaborado </a:t>
            </a:r>
            <a:endParaRPr sz="290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i="1" lang="pt-BR" sz="2908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OBS: Alunos no presencial realizarão a primeira parte na sala de informática e a segundo no estúdio JBO</a:t>
            </a:r>
            <a:endParaRPr i="1" sz="2908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ilosofia 11.º Ano – Aspetos fundamentais do processo evolutivo da ciência  segundo Thomas Kuhn: Esquema do Processo de Desenvolvimento da Ciência –  Apontamentos Na Net"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025" y="87813"/>
            <a:ext cx="7507025" cy="4967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/>
          <p:nvPr/>
        </p:nvSpPr>
        <p:spPr>
          <a:xfrm>
            <a:off x="411675" y="1077500"/>
            <a:ext cx="1749300" cy="1780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AutoNum type="arabicPeriod"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Ciência normal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Como funciona uma determinada teoria.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1"/>
          <p:cNvSpPr/>
          <p:nvPr/>
        </p:nvSpPr>
        <p:spPr>
          <a:xfrm>
            <a:off x="3327075" y="93725"/>
            <a:ext cx="1920600" cy="16869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2. Anomalia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Algumas coisas não conseguem ser explicadas pela ciência que temos até esse momento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1"/>
          <p:cNvSpPr/>
          <p:nvPr/>
        </p:nvSpPr>
        <p:spPr>
          <a:xfrm>
            <a:off x="6288850" y="1155500"/>
            <a:ext cx="1986000" cy="16245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3. Crise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179999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Precisamos pensar numa nova teoria que consiga lidar com essas anomalias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/>
          <p:nvPr/>
        </p:nvSpPr>
        <p:spPr>
          <a:xfrm>
            <a:off x="5455850" y="3290225"/>
            <a:ext cx="2073000" cy="1686900"/>
          </a:xfrm>
          <a:prstGeom prst="rect">
            <a:avLst/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. Revolução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Uma nova teoria vem surgindo e ela está explicando certas coisas melho que a antiga ciência normal, consegue explicar até as tais anomalias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061550" y="3321425"/>
            <a:ext cx="1986000" cy="1686900"/>
          </a:xfrm>
          <a:prstGeom prst="rect">
            <a:avLst/>
          </a:prstGeom>
          <a:solidFill>
            <a:srgbClr val="FCE5C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200">
                <a:latin typeface="Times New Roman"/>
                <a:ea typeface="Times New Roman"/>
                <a:cs typeface="Times New Roman"/>
                <a:sym typeface="Times New Roman"/>
              </a:rPr>
              <a:t>5. Novo paradigma</a:t>
            </a:r>
            <a:endParaRPr b="1"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Times New Roman"/>
                <a:ea typeface="Times New Roman"/>
                <a:cs typeface="Times New Roman"/>
                <a:sym typeface="Times New Roman"/>
              </a:rPr>
              <a:t>A nova teoria é testada repetidamente, ela se torna o novo jeito de pensar naquela área do conhecimento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015575" y="239475"/>
            <a:ext cx="1615800" cy="5727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1"/>
          <p:cNvSpPr/>
          <p:nvPr/>
        </p:nvSpPr>
        <p:spPr>
          <a:xfrm rot="5400000">
            <a:off x="6568075" y="-199650"/>
            <a:ext cx="645600" cy="1752900"/>
          </a:xfrm>
          <a:prstGeom prst="bentArrow">
            <a:avLst>
              <a:gd fmla="val 25000" name="adj1"/>
              <a:gd fmla="val 25138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/>
          <p:nvPr/>
        </p:nvSpPr>
        <p:spPr>
          <a:xfrm rot="10800000">
            <a:off x="7629250" y="3038325"/>
            <a:ext cx="645600" cy="1511700"/>
          </a:xfrm>
          <a:prstGeom prst="bentArrow">
            <a:avLst>
              <a:gd fmla="val 25000" name="adj1"/>
              <a:gd fmla="val 25138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/>
          <p:nvPr/>
        </p:nvSpPr>
        <p:spPr>
          <a:xfrm rot="-5400000">
            <a:off x="850375" y="3397775"/>
            <a:ext cx="645600" cy="1534200"/>
          </a:xfrm>
          <a:prstGeom prst="bentArrow">
            <a:avLst>
              <a:gd fmla="val 25000" name="adj1"/>
              <a:gd fmla="val 26609" name="adj2"/>
              <a:gd fmla="val 25000" name="adj3"/>
              <a:gd fmla="val 4679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1"/>
          <p:cNvSpPr/>
          <p:nvPr/>
        </p:nvSpPr>
        <p:spPr>
          <a:xfrm>
            <a:off x="4293588" y="4144125"/>
            <a:ext cx="916200" cy="3852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1"/>
          <p:cNvSpPr txBox="1"/>
          <p:nvPr/>
        </p:nvSpPr>
        <p:spPr>
          <a:xfrm>
            <a:off x="2860963" y="2058425"/>
            <a:ext cx="27279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latin typeface="Impact"/>
                <a:ea typeface="Impact"/>
                <a:cs typeface="Impact"/>
                <a:sym typeface="Impact"/>
              </a:rPr>
              <a:t>Modelo preenchível</a:t>
            </a:r>
            <a:endParaRPr sz="26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